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4"/>
  </p:normalViewPr>
  <p:slideViewPr>
    <p:cSldViewPr snapToGrid="0" snapToObjects="1">
      <p:cViewPr varScale="1">
        <p:scale>
          <a:sx n="84" d="100"/>
          <a:sy n="84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7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599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8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56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9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7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>
            <a:lvl1pPr marL="228600" indent="-228600">
              <a:buFont typeface="Courier New" charset="0"/>
              <a:buChar char="o"/>
              <a:defRPr/>
            </a:lvl1pPr>
          </a:lstStyle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6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6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6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4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0B4896-DFA1-E34D-B7B6-9A5B1814083F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2254775-5B49-A54B-82A5-21FE01B9E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Courier New" charset="0"/>
        <a:buChar char="o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4213" y="4063762"/>
            <a:ext cx="2695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+mj-lt"/>
                <a:ea typeface="+mj-ea"/>
                <a:cs typeface="+mj-cs"/>
              </a:rPr>
              <a:t>Simon</a:t>
            </a:r>
            <a:r>
              <a:rPr lang="en-US" sz="1350" dirty="0"/>
              <a:t> </a:t>
            </a:r>
            <a:r>
              <a:rPr lang="en-US" sz="27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064"/>
            <a:ext cx="8890000" cy="2630569"/>
          </a:xfrm>
        </p:spPr>
        <p:txBody>
          <a:bodyPr>
            <a:normAutofit fontScale="90000"/>
          </a:bodyPr>
          <a:lstStyle/>
          <a:p>
            <a:r>
              <a:rPr lang="en-CA" dirty="0"/>
              <a:t>Chapter </a:t>
            </a:r>
            <a:r>
              <a:rPr lang="en-CA" dirty="0" smtClean="0"/>
              <a:t>1</a:t>
            </a:r>
            <a:r>
              <a:rPr lang="en-US" altLang="zh-CN" dirty="0" smtClean="0"/>
              <a:t>2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/>
              <a:t>The Future of the Winter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 smtClean="0"/>
              <a:t>Sport </a:t>
            </a:r>
            <a:r>
              <a:rPr lang="en-CA" dirty="0"/>
              <a:t>Tourism Industry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7" y="1375759"/>
            <a:ext cx="5276985" cy="54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9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Topic</a:t>
            </a:r>
            <a:r>
              <a:rPr lang="zh-CN" altLang="en-US" dirty="0" smtClean="0"/>
              <a:t> </a:t>
            </a:r>
            <a:r>
              <a:rPr lang="en-US" altLang="zh-CN" dirty="0" smtClean="0"/>
              <a:t>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The future for the ski industry </a:t>
            </a:r>
            <a:endParaRPr lang="en-US" dirty="0"/>
          </a:p>
          <a:p>
            <a:r>
              <a:rPr lang="en-CA" dirty="0"/>
              <a:t>Ten consumer trends influencing winter sport tourism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0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 dirty="0"/>
              <a:t>Spotlight </a:t>
            </a:r>
            <a:r>
              <a:rPr lang="en-CA" sz="3200" dirty="0" smtClean="0"/>
              <a:t> </a:t>
            </a:r>
            <a:r>
              <a:rPr lang="zh-CN" altLang="en-US" sz="3200" dirty="0" smtClean="0"/>
              <a:t/>
            </a:r>
            <a:br>
              <a:rPr lang="zh-CN" altLang="en-US" sz="3200" dirty="0" smtClean="0"/>
            </a:br>
            <a:r>
              <a:rPr lang="en-CA" sz="3200" dirty="0" smtClean="0"/>
              <a:t>Tina </a:t>
            </a:r>
            <a:r>
              <a:rPr lang="en-CA" sz="3200" dirty="0"/>
              <a:t>Maze places Slovenia in the limelight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5930" y="2214695"/>
            <a:ext cx="4458170" cy="3982905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family </a:t>
            </a:r>
            <a:r>
              <a:rPr lang="en-CA" dirty="0"/>
              <a:t>facilities, novelty, affordable skiing, good value après </a:t>
            </a:r>
            <a:r>
              <a:rPr lang="en-CA" dirty="0" smtClean="0"/>
              <a:t>ski</a:t>
            </a:r>
            <a:r>
              <a:rPr lang="en-CA" altLang="zh-CN" dirty="0" smtClean="0"/>
              <a:t>…</a:t>
            </a:r>
            <a:endParaRPr lang="zh-CN" altLang="en-US" dirty="0" smtClean="0"/>
          </a:p>
          <a:p>
            <a:r>
              <a:rPr lang="en-CA" dirty="0"/>
              <a:t>winter amenities include a snow park, cross country trails, ice climbing, night skiing, sledding, snowshoeing, ski touring, and kids’ </a:t>
            </a:r>
            <a:r>
              <a:rPr lang="en-CA" dirty="0" smtClean="0"/>
              <a:t>activities</a:t>
            </a:r>
            <a:r>
              <a:rPr lang="en-CA" altLang="zh-CN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25" y="2679700"/>
            <a:ext cx="4274075" cy="31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0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future for the ski industry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8090370" cy="3424107"/>
          </a:xfrm>
        </p:spPr>
        <p:txBody>
          <a:bodyPr>
            <a:normAutofit/>
          </a:bodyPr>
          <a:lstStyle/>
          <a:p>
            <a:r>
              <a:rPr lang="en-CA" dirty="0"/>
              <a:t>North </a:t>
            </a:r>
            <a:r>
              <a:rPr lang="en-CA" dirty="0" smtClean="0"/>
              <a:t>America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CA" dirty="0" smtClean="0"/>
              <a:t>maturity</a:t>
            </a:r>
            <a:r>
              <a:rPr lang="en-CA" dirty="0"/>
              <a:t>, characterized by increased consolidation and diversification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altLang="zh-CN" dirty="0"/>
              <a:t>I</a:t>
            </a:r>
            <a:r>
              <a:rPr lang="en-CA" dirty="0" err="1" smtClean="0"/>
              <a:t>mprove</a:t>
            </a:r>
            <a:r>
              <a:rPr lang="en-CA" dirty="0" smtClean="0"/>
              <a:t> </a:t>
            </a:r>
            <a:r>
              <a:rPr lang="en-CA" dirty="0"/>
              <a:t>on every level to create better conditions for disabled </a:t>
            </a:r>
            <a:r>
              <a:rPr lang="en-CA" dirty="0" smtClean="0"/>
              <a:t>travelers</a:t>
            </a:r>
            <a:endParaRPr lang="zh-CN" altLang="en-US" dirty="0" smtClean="0"/>
          </a:p>
          <a:p>
            <a:r>
              <a:rPr lang="en-US" dirty="0"/>
              <a:t>The LGBT tourism (lesbian, gay, bisexual and transgender) </a:t>
            </a:r>
            <a:r>
              <a:rPr lang="en-US" dirty="0" smtClean="0"/>
              <a:t>market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2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332" y="212118"/>
            <a:ext cx="7773338" cy="1596177"/>
          </a:xfrm>
        </p:spPr>
        <p:txBody>
          <a:bodyPr/>
          <a:lstStyle/>
          <a:p>
            <a:r>
              <a:rPr lang="en-US" dirty="0"/>
              <a:t>Comparing 1994 to 2014 for the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US" dirty="0" smtClean="0"/>
              <a:t>U.S</a:t>
            </a:r>
            <a:r>
              <a:rPr lang="en-US" dirty="0"/>
              <a:t>. ski industry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519662"/>
            <a:ext cx="5638800" cy="5338338"/>
          </a:xfrm>
        </p:spPr>
      </p:pic>
      <p:sp>
        <p:nvSpPr>
          <p:cNvPr id="12" name="Rectangle 11"/>
          <p:cNvSpPr/>
          <p:nvPr/>
        </p:nvSpPr>
        <p:spPr>
          <a:xfrm>
            <a:off x="5892800" y="6052235"/>
            <a:ext cx="336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Calibri" charset="0"/>
              </a:rPr>
              <a:t>Source: Adapted from </a:t>
            </a:r>
            <a:r>
              <a:rPr lang="en-CA" dirty="0" err="1" smtClean="0">
                <a:effectLst/>
                <a:latin typeface="Times New Roman" charset="0"/>
                <a:ea typeface="Calibri" charset="0"/>
              </a:rPr>
              <a:t>Snowsports</a:t>
            </a:r>
            <a:r>
              <a:rPr lang="en-CA" dirty="0" smtClean="0">
                <a:effectLst/>
                <a:latin typeface="Times New Roman" charset="0"/>
                <a:ea typeface="Calibri" charset="0"/>
              </a:rPr>
              <a:t> </a:t>
            </a:r>
            <a:endParaRPr lang="zh-CN" altLang="en-US" dirty="0" smtClean="0">
              <a:effectLst/>
              <a:latin typeface="Times New Roman" charset="0"/>
              <a:ea typeface="Calibri" charset="0"/>
            </a:endParaRPr>
          </a:p>
          <a:p>
            <a:r>
              <a:rPr lang="en-CA" dirty="0" smtClean="0">
                <a:effectLst/>
                <a:latin typeface="Times New Roman" charset="0"/>
                <a:ea typeface="Calibri" charset="0"/>
              </a:rPr>
              <a:t>Industries America, 2014b, p. 5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7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Profile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 smtClean="0"/>
              <a:t>From </a:t>
            </a:r>
            <a:r>
              <a:rPr lang="en-CA" dirty="0"/>
              <a:t>fear to fearlessness: Adaptive skiing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5900" y="2214695"/>
            <a:ext cx="3615149" cy="4046407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E</a:t>
            </a:r>
            <a:r>
              <a:rPr lang="en-CA" dirty="0" err="1" smtClean="0"/>
              <a:t>ncouraging</a:t>
            </a:r>
            <a:r>
              <a:rPr lang="en-CA" dirty="0" smtClean="0"/>
              <a:t> </a:t>
            </a:r>
            <a:r>
              <a:rPr lang="en-CA" dirty="0"/>
              <a:t>disabled kids and adults to get into winter sports</a:t>
            </a:r>
            <a:r>
              <a:rPr lang="en-CA" dirty="0" smtClean="0"/>
              <a:t>.</a:t>
            </a:r>
            <a:endParaRPr lang="zh-CN" altLang="en-US" dirty="0" smtClean="0"/>
          </a:p>
          <a:p>
            <a:r>
              <a:rPr lang="en-US" altLang="zh-CN" dirty="0" smtClean="0"/>
              <a:t>Example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dirty="0" smtClean="0"/>
              <a:t>Mel </a:t>
            </a:r>
            <a:r>
              <a:rPr lang="en-US" dirty="0" err="1" smtClean="0"/>
              <a:t>Pemble</a:t>
            </a:r>
            <a:endParaRPr lang="zh-CN" altLang="en-US" dirty="0" smtClean="0"/>
          </a:p>
          <a:p>
            <a:r>
              <a:rPr lang="en-US" altLang="zh-CN" dirty="0"/>
              <a:t>P</a:t>
            </a:r>
            <a:r>
              <a:rPr lang="en-CA" dirty="0" err="1" smtClean="0"/>
              <a:t>rograms</a:t>
            </a:r>
            <a:r>
              <a:rPr lang="en-CA" dirty="0" smtClean="0"/>
              <a:t> </a:t>
            </a:r>
            <a:r>
              <a:rPr lang="en-CA" dirty="0"/>
              <a:t>for locals and pro-rated lessons for visitors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49" y="2316728"/>
            <a:ext cx="5312951" cy="33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2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Ten consumer trends influencing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CA" dirty="0" smtClean="0"/>
              <a:t>winter </a:t>
            </a:r>
            <a:r>
              <a:rPr lang="en-CA" dirty="0"/>
              <a:t>sport tourism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9100" y="2367093"/>
            <a:ext cx="4095750" cy="3424107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GB" dirty="0" smtClean="0"/>
              <a:t>Learning </a:t>
            </a:r>
            <a:r>
              <a:rPr lang="en-GB" dirty="0"/>
              <a:t>and </a:t>
            </a:r>
            <a:r>
              <a:rPr lang="en-GB" dirty="0" smtClean="0"/>
              <a:t>enrichment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US" dirty="0"/>
              <a:t>Ethical consumption 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US" dirty="0"/>
              <a:t>Health-consciousness 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US" dirty="0"/>
              <a:t>Customization 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US" dirty="0"/>
              <a:t>Convenience and speed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4514850" cy="3424107"/>
          </a:xfrm>
        </p:spPr>
        <p:txBody>
          <a:bodyPr>
            <a:noAutofit/>
          </a:bodyPr>
          <a:lstStyle/>
          <a:p>
            <a:r>
              <a:rPr lang="en-CA" dirty="0"/>
              <a:t>Spiritual </a:t>
            </a:r>
            <a:r>
              <a:rPr lang="en-CA" dirty="0" smtClean="0"/>
              <a:t>enlightenment</a:t>
            </a:r>
            <a:endParaRPr lang="zh-CN" altLang="en-US" dirty="0" smtClean="0"/>
          </a:p>
          <a:p>
            <a:r>
              <a:rPr lang="en-CA" dirty="0"/>
              <a:t>Service quality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CA" dirty="0"/>
              <a:t>Engagement and connectivity</a:t>
            </a:r>
            <a:r>
              <a:rPr lang="en-US" dirty="0"/>
              <a:t> </a:t>
            </a:r>
            <a:endParaRPr lang="zh-CN" altLang="en-US" dirty="0" smtClean="0"/>
          </a:p>
          <a:p>
            <a:r>
              <a:rPr lang="en-US" dirty="0"/>
              <a:t>The blurring of business and leisure travel</a:t>
            </a:r>
          </a:p>
          <a:p>
            <a:r>
              <a:rPr lang="en-CA" dirty="0"/>
              <a:t>Experiences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9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Top International Vacation Destinations for Europeans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1" y="1943100"/>
            <a:ext cx="7329579" cy="4241799"/>
          </a:xfrm>
        </p:spPr>
      </p:pic>
      <p:sp>
        <p:nvSpPr>
          <p:cNvPr id="5" name="Rectangle 4"/>
          <p:cNvSpPr/>
          <p:nvPr/>
        </p:nvSpPr>
        <p:spPr>
          <a:xfrm>
            <a:off x="3365500" y="6344335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 smtClean="0">
                <a:effectLst/>
                <a:latin typeface="Times New Roman" charset="0"/>
                <a:ea typeface="Calibri" charset="0"/>
              </a:rPr>
              <a:t>Karaian</a:t>
            </a:r>
            <a:r>
              <a:rPr lang="en-CA" dirty="0" smtClean="0">
                <a:effectLst/>
                <a:latin typeface="Times New Roman" charset="0"/>
                <a:ea typeface="Calibri" charset="0"/>
              </a:rPr>
              <a:t> &amp; </a:t>
            </a:r>
            <a:r>
              <a:rPr lang="en-CA" dirty="0" err="1" smtClean="0">
                <a:effectLst/>
                <a:latin typeface="Times New Roman" charset="0"/>
                <a:ea typeface="Calibri" charset="0"/>
              </a:rPr>
              <a:t>Yanofsky</a:t>
            </a:r>
            <a:r>
              <a:rPr lang="en-CA" dirty="0" smtClean="0">
                <a:effectLst/>
                <a:latin typeface="Times New Roman" charset="0"/>
                <a:ea typeface="Calibri" charset="0"/>
              </a:rPr>
              <a:t>, 2014: Courtesy of </a:t>
            </a:r>
            <a:r>
              <a:rPr lang="en-CA" dirty="0" err="1" smtClean="0">
                <a:effectLst/>
                <a:latin typeface="Times New Roman" charset="0"/>
                <a:ea typeface="Calibri" charset="0"/>
              </a:rPr>
              <a:t>Quartz.com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6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</a:t>
            </a:r>
            <a:r>
              <a:rPr lang="en-US" dirty="0"/>
              <a:t/>
            </a:r>
            <a:br>
              <a:rPr lang="en-US" dirty="0"/>
            </a:br>
            <a:r>
              <a:rPr lang="en-CA" dirty="0"/>
              <a:t>The Locke ladies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8930" y="2036893"/>
            <a:ext cx="4369270" cy="4465507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Robin </a:t>
            </a:r>
            <a:r>
              <a:rPr lang="en-CA" dirty="0"/>
              <a:t>and </a:t>
            </a:r>
            <a:r>
              <a:rPr lang="en-CA" dirty="0" smtClean="0"/>
              <a:t>Kimberley</a:t>
            </a:r>
            <a:endParaRPr lang="zh-CN" altLang="en-US" dirty="0" smtClean="0"/>
          </a:p>
          <a:p>
            <a:r>
              <a:rPr lang="en-US" altLang="zh-CN" dirty="0"/>
              <a:t>K</a:t>
            </a:r>
            <a:r>
              <a:rPr lang="en-CA" dirty="0" err="1" smtClean="0"/>
              <a:t>eep</a:t>
            </a:r>
            <a:r>
              <a:rPr lang="en-CA" dirty="0" smtClean="0"/>
              <a:t> </a:t>
            </a:r>
            <a:r>
              <a:rPr lang="en-CA" dirty="0"/>
              <a:t>an eye on constantly morphing trends in the winter sports </a:t>
            </a:r>
            <a:r>
              <a:rPr lang="en-CA" dirty="0" smtClean="0"/>
              <a:t>industry</a:t>
            </a:r>
            <a:endParaRPr lang="zh-CN" altLang="en-US" dirty="0" smtClean="0"/>
          </a:p>
          <a:p>
            <a:r>
              <a:rPr lang="en-US" altLang="zh-CN" dirty="0" smtClean="0"/>
              <a:t>Offer</a:t>
            </a:r>
            <a:r>
              <a:rPr lang="zh-CN" altLang="en-US" dirty="0" smtClean="0"/>
              <a:t> </a:t>
            </a:r>
            <a:r>
              <a:rPr lang="en-CA" dirty="0" smtClean="0"/>
              <a:t>myriad activities</a:t>
            </a:r>
            <a:endParaRPr lang="zh-CN" altLang="en-US" dirty="0" smtClean="0"/>
          </a:p>
          <a:p>
            <a:r>
              <a:rPr lang="en-US" altLang="zh-CN" dirty="0"/>
              <a:t>S</a:t>
            </a:r>
            <a:r>
              <a:rPr lang="en-CA" dirty="0" err="1" smtClean="0"/>
              <a:t>ophisticated</a:t>
            </a:r>
            <a:r>
              <a:rPr lang="en-CA" dirty="0" smtClean="0"/>
              <a:t> </a:t>
            </a:r>
            <a:r>
              <a:rPr lang="en-CA" dirty="0"/>
              <a:t>indoor </a:t>
            </a:r>
            <a:r>
              <a:rPr lang="en-CA" dirty="0" smtClean="0"/>
              <a:t>product</a:t>
            </a:r>
            <a:endParaRPr lang="zh-CN" altLang="en-US" dirty="0" smtClean="0"/>
          </a:p>
          <a:p>
            <a:r>
              <a:rPr lang="en-CA" dirty="0"/>
              <a:t>Other initiatives</a:t>
            </a:r>
            <a:endParaRPr lang="zh-CN" alt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33" y="2475771"/>
            <a:ext cx="4783667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132</TotalTime>
  <Words>205</Words>
  <Application>Microsoft Macintosh PowerPoint</Application>
  <PresentationFormat>On-screen Show (4:3)</PresentationFormat>
  <Paragraphs>38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Droplet</vt:lpstr>
      <vt:lpstr>Chapter 12 The Future of the Winter  Sport Tourism Industry     </vt:lpstr>
      <vt:lpstr>Topic Covered</vt:lpstr>
      <vt:lpstr>Spotlight   Tina Maze places Slovenia in the limelight </vt:lpstr>
      <vt:lpstr>The future for the ski industry  </vt:lpstr>
      <vt:lpstr>Comparing 1994 to 2014 for the  U.S. ski industry </vt:lpstr>
      <vt:lpstr>Profile From fear to fearlessness: Adaptive skiing  </vt:lpstr>
      <vt:lpstr>Ten consumer trends influencing  winter sport tourism </vt:lpstr>
      <vt:lpstr>The Top International Vacation Destinations for Europeans </vt:lpstr>
      <vt:lpstr>Case study The Locke ladies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 The Future of the Winter  Sport Tourism Industry     </dc:title>
  <dc:creator>LI, JING</dc:creator>
  <cp:lastModifiedBy>Simon Hudson</cp:lastModifiedBy>
  <cp:revision>11</cp:revision>
  <dcterms:created xsi:type="dcterms:W3CDTF">2015-11-18T16:02:04Z</dcterms:created>
  <dcterms:modified xsi:type="dcterms:W3CDTF">2015-11-22T22:39:51Z</dcterms:modified>
</cp:coreProperties>
</file>